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18.03.2021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smtClean="0"/>
              <a:t>"Пирамида здорового питания"</a:t>
            </a:r>
            <a:br>
              <a:rPr lang="ru-RU" b="1" dirty="0" smtClean="0"/>
            </a:br>
            <a:endParaRPr lang="ru-RU" dirty="0"/>
          </a:p>
        </p:txBody>
      </p:sp>
      <p:sp>
        <p:nvSpPr>
          <p:cNvPr id="3" name="Подзаголовок 2"/>
          <p:cNvSpPr>
            <a:spLocks noGrp="1"/>
          </p:cNvSpPr>
          <p:nvPr>
            <p:ph type="subTitle" idx="1"/>
          </p:nvPr>
        </p:nvSpPr>
        <p:spPr/>
        <p:txBody>
          <a:bodyPr/>
          <a:lstStyle/>
          <a:p>
            <a:pPr algn="ctr"/>
            <a:r>
              <a:rPr lang="ru-RU" dirty="0" smtClean="0"/>
              <a:t>2019-20учебный год</a:t>
            </a:r>
          </a:p>
          <a:p>
            <a:pPr algn="ctr"/>
            <a:r>
              <a:rPr lang="ru-RU" dirty="0" smtClean="0"/>
              <a:t> Классный руководитель  10-Д  </a:t>
            </a:r>
            <a:r>
              <a:rPr lang="ru-RU" dirty="0" err="1" smtClean="0"/>
              <a:t>Шаравина</a:t>
            </a:r>
            <a:r>
              <a:rPr lang="ru-RU" dirty="0" smtClean="0"/>
              <a:t> Е.П.</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dirty="0" smtClean="0"/>
              <a:t>А теперь, ребята, давайте составим примерный режим питания на день в соответствие с предложенной схемой. Разделитесь и работайте в группах. </a:t>
            </a:r>
          </a:p>
          <a:p>
            <a:r>
              <a:rPr lang="ru-RU" dirty="0" smtClean="0"/>
              <a:t>Я даю вам три минуты, а затем мы посмотрим, что у нас получилось.</a:t>
            </a:r>
          </a:p>
          <a:p>
            <a:r>
              <a:rPr lang="ru-RU" dirty="0" smtClean="0"/>
              <a:t>Расскажите, что вы выбрали в качестве своего повседневного рациона и почему.</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Скажите, пожалуйста, какие выводы вы сделали на сегодняшнем классном часе? Какой еде вы отдаете предпочтение? Как нужно питаться?</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r>
              <a:rPr lang="ru-RU" dirty="0" smtClean="0"/>
              <a:t>Спасибо за ответы.</a:t>
            </a:r>
          </a:p>
          <a:p>
            <a:pPr algn="ct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b="1" dirty="0" smtClean="0"/>
              <a:t>Литература:</a:t>
            </a:r>
            <a:r>
              <a:rPr lang="ru-RU" dirty="0" smtClean="0"/>
              <a:t> </a:t>
            </a:r>
            <a:r>
              <a:rPr lang="ru-RU" dirty="0" err="1" smtClean="0"/>
              <a:t>www.edimdoma.ru</a:t>
            </a:r>
            <a:r>
              <a:rPr lang="ru-RU" dirty="0" smtClean="0"/>
              <a:t>, </a:t>
            </a:r>
            <a:r>
              <a:rPr lang="ru-RU" dirty="0" err="1" smtClean="0"/>
              <a:t>www.bodysekret.ru</a:t>
            </a:r>
            <a:r>
              <a:rPr lang="ru-RU" dirty="0" smtClean="0"/>
              <a:t>, </a:t>
            </a:r>
            <a:r>
              <a:rPr lang="ru-RU" dirty="0" err="1" smtClean="0"/>
              <a:t>www.rice.ru</a:t>
            </a:r>
            <a:r>
              <a:rPr lang="ru-RU" dirty="0" smtClean="0"/>
              <a:t>, </a:t>
            </a:r>
            <a:r>
              <a:rPr lang="ru-RU" dirty="0" err="1" smtClean="0"/>
              <a:t>www.torg.su</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1026" name="Picture 2" descr="Пирамида здорового питания"/>
          <p:cNvPicPr>
            <a:picLocks noChangeAspect="1" noChangeArrowheads="1"/>
          </p:cNvPicPr>
          <p:nvPr/>
        </p:nvPicPr>
        <p:blipFill>
          <a:blip r:embed="rId2" cstate="print"/>
          <a:srcRect/>
          <a:stretch>
            <a:fillRect/>
          </a:stretch>
        </p:blipFill>
        <p:spPr bwMode="auto">
          <a:xfrm>
            <a:off x="285720" y="285728"/>
            <a:ext cx="8572560" cy="642841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t>Факторы, влияющие на наше здоровье:</a:t>
            </a:r>
            <a:endParaRPr lang="ru-RU" sz="2400" dirty="0"/>
          </a:p>
        </p:txBody>
      </p:sp>
      <p:sp>
        <p:nvSpPr>
          <p:cNvPr id="3" name="Содержимое 2"/>
          <p:cNvSpPr>
            <a:spLocks noGrp="1"/>
          </p:cNvSpPr>
          <p:nvPr>
            <p:ph idx="1"/>
          </p:nvPr>
        </p:nvSpPr>
        <p:spPr/>
        <p:txBody>
          <a:bodyPr/>
          <a:lstStyle/>
          <a:p>
            <a:r>
              <a:rPr lang="ru-RU" dirty="0" smtClean="0"/>
              <a:t>экология,</a:t>
            </a:r>
          </a:p>
          <a:p>
            <a:r>
              <a:rPr lang="ru-RU" dirty="0" smtClean="0"/>
              <a:t> образ жизни, </a:t>
            </a:r>
          </a:p>
          <a:p>
            <a:r>
              <a:rPr lang="ru-RU" dirty="0" smtClean="0"/>
              <a:t>режим труда и сна, </a:t>
            </a:r>
          </a:p>
          <a:p>
            <a:r>
              <a:rPr lang="ru-RU" dirty="0" smtClean="0"/>
              <a:t>спорт, </a:t>
            </a:r>
          </a:p>
          <a:p>
            <a:r>
              <a:rPr lang="ru-RU" dirty="0" smtClean="0"/>
              <a:t>режим питания и продукты питания.</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86544"/>
          </a:xfrm>
        </p:spPr>
        <p:txBody>
          <a:bodyPr>
            <a:normAutofit lnSpcReduction="10000"/>
          </a:bodyPr>
          <a:lstStyle/>
          <a:p>
            <a:pPr lvl="0">
              <a:buNone/>
            </a:pPr>
            <a:r>
              <a:rPr lang="ru-RU" sz="1400" dirty="0" smtClean="0"/>
              <a:t>Опрос. </a:t>
            </a:r>
          </a:p>
          <a:p>
            <a:pPr lvl="0">
              <a:buNone/>
            </a:pPr>
            <a:r>
              <a:rPr lang="ru-RU" sz="1400" b="1" dirty="0" smtClean="0"/>
              <a:t>1. КАК ЧАСТО В ТЕЧЕНИЕ ОДНОГО ДНЯ ВЫ ПИТАЕТЕСЬ?</a:t>
            </a:r>
            <a:r>
              <a:rPr lang="ru-RU" sz="1400" dirty="0" smtClean="0"/>
              <a:t> </a:t>
            </a:r>
          </a:p>
          <a:p>
            <a:pPr lvl="0">
              <a:buNone/>
            </a:pPr>
            <a:r>
              <a:rPr lang="ru-RU" sz="1400" dirty="0" smtClean="0"/>
              <a:t>а) три раза; б) два раза; в) один раз г) 4-5 раз</a:t>
            </a:r>
          </a:p>
          <a:p>
            <a:pPr lvl="0">
              <a:buNone/>
            </a:pPr>
            <a:r>
              <a:rPr lang="ru-RU" sz="1400" b="1" dirty="0" smtClean="0"/>
              <a:t>2. ВЫ ЗАВТРАКАЕТЕ:</a:t>
            </a:r>
            <a:r>
              <a:rPr lang="ru-RU" sz="1400" dirty="0" smtClean="0"/>
              <a:t> </a:t>
            </a:r>
          </a:p>
          <a:p>
            <a:pPr lvl="0">
              <a:buNone/>
            </a:pPr>
            <a:r>
              <a:rPr lang="ru-RU" sz="1400" dirty="0" smtClean="0"/>
              <a:t>а) каждое утро; б) один-два раза в неделю; в) очень редко, почти никогда. </a:t>
            </a:r>
          </a:p>
          <a:p>
            <a:pPr lvl="0">
              <a:buNone/>
            </a:pPr>
            <a:r>
              <a:rPr lang="ru-RU" sz="1400" b="1" dirty="0" smtClean="0"/>
              <a:t>3. ИЗ ЧЕГО СОСТОИТ ВАШ ЗАВТРАК?</a:t>
            </a:r>
            <a:r>
              <a:rPr lang="ru-RU" sz="1400" dirty="0" smtClean="0"/>
              <a:t> </a:t>
            </a:r>
          </a:p>
          <a:p>
            <a:pPr lvl="0">
              <a:buNone/>
            </a:pPr>
            <a:r>
              <a:rPr lang="ru-RU" sz="1400" dirty="0" smtClean="0"/>
              <a:t>а) из овсяной каши и какого-нибудь напитка; б) из жареной пищи; в) из одного только напитка г) другое </a:t>
            </a:r>
          </a:p>
          <a:p>
            <a:pPr lvl="0">
              <a:buNone/>
            </a:pPr>
            <a:r>
              <a:rPr lang="ru-RU" sz="1400" b="1" dirty="0" smtClean="0"/>
              <a:t>4. ЧАСТО ЛИ ВЫ В ТЕЧЕНИЕ ДНЯ ПЕРЕКУСЫВАЕТЕ В ПРОМЕЖУТКАХ МЕЖДУ ЗАВТРАКОМ, ОБЕДОМ И УЖИНОМ?</a:t>
            </a:r>
            <a:r>
              <a:rPr lang="ru-RU" sz="1400" dirty="0" smtClean="0"/>
              <a:t> </a:t>
            </a:r>
          </a:p>
          <a:p>
            <a:pPr lvl="0">
              <a:buNone/>
            </a:pPr>
            <a:r>
              <a:rPr lang="ru-RU" sz="1400" dirty="0" smtClean="0"/>
              <a:t>а) никогда; б) один-два раза; в) три раза и больше. </a:t>
            </a:r>
          </a:p>
          <a:p>
            <a:pPr lvl="0">
              <a:buNone/>
            </a:pPr>
            <a:r>
              <a:rPr lang="ru-RU" sz="1400" b="1" dirty="0" smtClean="0"/>
              <a:t>5. КАК ЧАСТО ВЫ ЕДИТЕ СВЕЖИЕ ОВОЩИ И ФРУКТЫ, САЛАТЫ?</a:t>
            </a:r>
            <a:r>
              <a:rPr lang="ru-RU" sz="1400" dirty="0" smtClean="0"/>
              <a:t> </a:t>
            </a:r>
          </a:p>
          <a:p>
            <a:pPr lvl="0">
              <a:buNone/>
            </a:pPr>
            <a:r>
              <a:rPr lang="ru-RU" sz="1400" dirty="0" smtClean="0"/>
              <a:t>а) три раза в день; б) три-четыре раза в неделю; в) один раз. </a:t>
            </a:r>
          </a:p>
          <a:p>
            <a:pPr lvl="0">
              <a:buNone/>
            </a:pPr>
            <a:r>
              <a:rPr lang="ru-RU" sz="1400" b="1" dirty="0" smtClean="0"/>
              <a:t>6. КАК ЧАСТО ВЫ ЕДИТЕ ТОРТЫ C КРЕМОМ, ШОКОЛАД?</a:t>
            </a:r>
            <a:r>
              <a:rPr lang="ru-RU" sz="1400" dirty="0" smtClean="0"/>
              <a:t> </a:t>
            </a:r>
          </a:p>
          <a:p>
            <a:pPr lvl="0">
              <a:buNone/>
            </a:pPr>
            <a:r>
              <a:rPr lang="ru-RU" sz="1400" dirty="0" smtClean="0"/>
              <a:t>а) раз в неделю; б) от 1 до 4-х раз в неделю; в) почти каждый день. </a:t>
            </a:r>
          </a:p>
          <a:p>
            <a:pPr lvl="0">
              <a:buNone/>
            </a:pPr>
            <a:r>
              <a:rPr lang="ru-RU" sz="1400" b="1" dirty="0" smtClean="0"/>
              <a:t>7. ВЫ ЛЮБИТЕ ХЛЕБ С МАСЛОМ?</a:t>
            </a:r>
            <a:r>
              <a:rPr lang="ru-RU" sz="1400" dirty="0" smtClean="0"/>
              <a:t> </a:t>
            </a:r>
          </a:p>
          <a:p>
            <a:pPr lvl="0">
              <a:buNone/>
            </a:pPr>
            <a:r>
              <a:rPr lang="ru-RU" sz="1400" dirty="0" smtClean="0"/>
              <a:t>а) почти не прикасаюсь к таким бутербродам; б) иногда с чаем не отказываю себе в этом скором кушанье;  в) очень люблю и балую себя почти каждый день. </a:t>
            </a:r>
          </a:p>
          <a:p>
            <a:pPr lvl="0">
              <a:buNone/>
            </a:pPr>
            <a:r>
              <a:rPr lang="ru-RU" sz="1400" b="1" dirty="0" smtClean="0"/>
              <a:t>8. СКОЛЬКО РАЗ В НЕДЕЛЮ ВЫ ЕДИТЕ РЫБУ?</a:t>
            </a:r>
            <a:r>
              <a:rPr lang="ru-RU" sz="1400" dirty="0" smtClean="0"/>
              <a:t> </a:t>
            </a:r>
          </a:p>
          <a:p>
            <a:pPr lvl="0">
              <a:buNone/>
            </a:pPr>
            <a:r>
              <a:rPr lang="ru-RU" sz="1400" dirty="0" smtClean="0"/>
              <a:t>а) два-три раза и больше; б) один раз; в) один раз и реже. </a:t>
            </a:r>
          </a:p>
          <a:p>
            <a:pPr lvl="0">
              <a:buNone/>
            </a:pPr>
            <a:r>
              <a:rPr lang="ru-RU" sz="1400" b="1" dirty="0" smtClean="0"/>
              <a:t>9. КАК ЧАСТО ВЫ ЕДИТЕ ХЛЕБ И ХЛЕБОБУЛОЧНЫЕ ИЗДЕЛИЯ?</a:t>
            </a:r>
            <a:r>
              <a:rPr lang="ru-RU" sz="1400" dirty="0" smtClean="0"/>
              <a:t> </a:t>
            </a:r>
          </a:p>
          <a:p>
            <a:pPr lvl="0">
              <a:buNone/>
            </a:pPr>
            <a:r>
              <a:rPr lang="ru-RU" sz="1400" dirty="0" smtClean="0"/>
              <a:t>а) раз в день; б) два раза в день; в) три раза и более. </a:t>
            </a:r>
          </a:p>
          <a:p>
            <a:pPr lvl="0">
              <a:buNone/>
            </a:pPr>
            <a:r>
              <a:rPr lang="ru-RU" sz="1400" b="1" dirty="0" smtClean="0"/>
              <a:t>10. ПРЕЖДЕ ЧЕМ ПРИСТУПИТЬ К   МЯСНОМУ БЛЮДУ, ВЫ:</a:t>
            </a:r>
            <a:r>
              <a:rPr lang="ru-RU" sz="1400" dirty="0" smtClean="0"/>
              <a:t> </a:t>
            </a:r>
          </a:p>
          <a:p>
            <a:pPr lvl="0">
              <a:buNone/>
            </a:pPr>
            <a:r>
              <a:rPr lang="ru-RU" sz="1400" dirty="0" smtClean="0"/>
              <a:t>а) убираете весь жир; б) убираете часть жира; в) оставляете весь жир. </a:t>
            </a:r>
          </a:p>
          <a:p>
            <a:pPr lvl="0">
              <a:buNone/>
            </a:pPr>
            <a:r>
              <a:rPr lang="ru-RU" sz="1400" b="1" dirty="0" smtClean="0"/>
              <a:t>11. СКОЛЬКО ЧАШЕК ЧАЯ ИЛИ КОФЕ ВЫ ВЫПИВАЕТЕ В ТЕЧЕНИЕ ОДНОГО ДНЯ?</a:t>
            </a:r>
            <a:r>
              <a:rPr lang="ru-RU" sz="1400" dirty="0" smtClean="0"/>
              <a:t> </a:t>
            </a:r>
          </a:p>
          <a:p>
            <a:pPr lvl="0">
              <a:buNone/>
            </a:pPr>
            <a:r>
              <a:rPr lang="ru-RU" sz="1400" dirty="0" smtClean="0"/>
              <a:t>а) одну-две; б) от трех до пяти; в) шесть и больше. </a:t>
            </a:r>
          </a:p>
          <a:p>
            <a:pPr>
              <a:buNone/>
            </a:pPr>
            <a:endParaRPr lang="ru-RU"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Подведем итоги.</a:t>
            </a:r>
            <a:endParaRPr lang="ru-RU" dirty="0"/>
          </a:p>
        </p:txBody>
      </p:sp>
      <p:sp>
        <p:nvSpPr>
          <p:cNvPr id="3" name="Содержимое 2"/>
          <p:cNvSpPr>
            <a:spLocks noGrp="1"/>
          </p:cNvSpPr>
          <p:nvPr>
            <p:ph idx="1"/>
          </p:nvPr>
        </p:nvSpPr>
        <p:spPr/>
        <p:txBody>
          <a:bodyPr>
            <a:normAutofit lnSpcReduction="10000"/>
          </a:bodyPr>
          <a:lstStyle/>
          <a:p>
            <a:r>
              <a:rPr lang="ru-RU" dirty="0" smtClean="0"/>
              <a:t>Отложите ручки, подсчитайте количество баллов. </a:t>
            </a:r>
            <a:r>
              <a:rPr lang="ru-RU" b="1" u="sng" dirty="0" smtClean="0"/>
              <a:t>Ответ: а - 2 очка, б - 1, </a:t>
            </a:r>
            <a:r>
              <a:rPr lang="ru-RU" b="1" u="sng" dirty="0" err="1" smtClean="0"/>
              <a:t>в,г</a:t>
            </a:r>
            <a:r>
              <a:rPr lang="ru-RU" b="1" u="sng" dirty="0" smtClean="0"/>
              <a:t> - 0.</a:t>
            </a:r>
            <a:endParaRPr lang="ru-RU" dirty="0" smtClean="0"/>
          </a:p>
          <a:p>
            <a:pPr lvl="0"/>
            <a:r>
              <a:rPr lang="ru-RU" dirty="0" smtClean="0"/>
              <a:t>Кто набрал </a:t>
            </a:r>
            <a:r>
              <a:rPr lang="ru-RU" b="1" dirty="0" smtClean="0"/>
              <a:t>от 21 до 24 очка</a:t>
            </a:r>
            <a:r>
              <a:rPr lang="ru-RU" dirty="0" smtClean="0"/>
              <a:t>, у вас отличный стол. Причин для беспокойства нет. </a:t>
            </a:r>
          </a:p>
          <a:p>
            <a:pPr lvl="0"/>
            <a:r>
              <a:rPr lang="ru-RU" b="1" dirty="0" smtClean="0"/>
              <a:t>16-20 очков</a:t>
            </a:r>
            <a:r>
              <a:rPr lang="ru-RU" dirty="0" smtClean="0"/>
              <a:t>. Вы умело находите золотую середину в выборе блюд. </a:t>
            </a:r>
          </a:p>
          <a:p>
            <a:pPr lvl="0"/>
            <a:r>
              <a:rPr lang="ru-RU" b="1" dirty="0" smtClean="0"/>
              <a:t>12-15 очков</a:t>
            </a:r>
            <a:r>
              <a:rPr lang="ru-RU" dirty="0" smtClean="0"/>
              <a:t>. Пересмотрите свое отношение к питанию. </a:t>
            </a:r>
          </a:p>
          <a:p>
            <a:pPr lvl="0"/>
            <a:r>
              <a:rPr lang="ru-RU" b="1" dirty="0" smtClean="0"/>
              <a:t>0-11 очков.</a:t>
            </a:r>
            <a:r>
              <a:rPr lang="ru-RU" dirty="0" smtClean="0"/>
              <a:t> То, как вы питаетесь, из рук вон плохо! Более того, существует серьезная опасность для вашего здоровья.</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Рекомендации</a:t>
            </a:r>
            <a:endParaRPr lang="ru-RU" dirty="0"/>
          </a:p>
        </p:txBody>
      </p:sp>
      <p:sp>
        <p:nvSpPr>
          <p:cNvPr id="3" name="Содержимое 2"/>
          <p:cNvSpPr>
            <a:spLocks noGrp="1"/>
          </p:cNvSpPr>
          <p:nvPr>
            <p:ph idx="1"/>
          </p:nvPr>
        </p:nvSpPr>
        <p:spPr>
          <a:xfrm>
            <a:off x="457200" y="1600200"/>
            <a:ext cx="8229600" cy="4972072"/>
          </a:xfrm>
        </p:spPr>
        <p:txBody>
          <a:bodyPr>
            <a:normAutofit lnSpcReduction="10000"/>
          </a:bodyPr>
          <a:lstStyle/>
          <a:p>
            <a:pPr>
              <a:buNone/>
            </a:pPr>
            <a:r>
              <a:rPr lang="ru-RU" sz="1600" b="1" u="sng" dirty="0" smtClean="0"/>
              <a:t>Хлеб, зерновые и макаронные изделия- первая ступень пирамиды питания</a:t>
            </a:r>
            <a:endParaRPr lang="ru-RU" sz="1600" dirty="0" smtClean="0"/>
          </a:p>
          <a:p>
            <a:r>
              <a:rPr lang="ru-RU" sz="1600" dirty="0" smtClean="0"/>
              <a:t>Хлеб и зерна на заре нашей цивилизации были одним из основных продуктов питания человека. Предпочтение отдается сортам хлеба из муки грубого помола ("бородинский", "докторский" и другие). В них много растительного белка, витаминов и клетчатки, которая помогает выведению холестерина, "чистке" кишечника и обладает желчегонным действием. Темный хлеб обеспечит вам хороший цвет лица и решит проблемы с лишними килограммами.</a:t>
            </a:r>
          </a:p>
          <a:p>
            <a:r>
              <a:rPr lang="ru-RU" sz="1600" dirty="0" smtClean="0"/>
              <a:t>В дневном рационе и взрослого, и ребенка хотя бы один раз в день должна быть каша: геркулесовая, гречневая, пшенная или кукурузная. Многое зависит от способа приготовления. Известно, что крупу гречневую лучше не поджаривать, потому что из нее "уйдут" практически все витамины группы В. Перед варкой крупу лучше замочить часов на шесть, тогда время приготовления уменьшится, а все полезное в крупе останется.</a:t>
            </a:r>
          </a:p>
          <a:p>
            <a:r>
              <a:rPr lang="ru-RU" sz="1600" dirty="0" smtClean="0"/>
              <a:t>Макароны и вермишель лучше покупать из муки первого сорта, от них вашему организму будет больше пользы.</a:t>
            </a:r>
          </a:p>
          <a:p>
            <a:r>
              <a:rPr lang="ru-RU" sz="1600" dirty="0" smtClean="0"/>
              <a:t>Рис по праву занимает важное место в кухне многих народов мира. Его можно встретить в супах, плове, пирогах, десертах и многих других блюдах, знаменитых во всем мире. Его самые главные качества - это высокая питательность и сочетаемость с другими ингредиентами блюда - мясом, птицей, рыбой, морепродуктами и овощами. Рис очень полезен для организма человека. </a:t>
            </a:r>
          </a:p>
          <a:p>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Вторая ступень пирамиды - это фрукты и овощи.</a:t>
            </a:r>
            <a:r>
              <a:rPr lang="ru-RU" dirty="0" smtClean="0"/>
              <a:t/>
            </a:r>
            <a:br>
              <a:rPr lang="ru-RU" dirty="0" smtClean="0"/>
            </a:br>
            <a:endParaRPr lang="ru-RU" dirty="0"/>
          </a:p>
        </p:txBody>
      </p:sp>
      <p:sp>
        <p:nvSpPr>
          <p:cNvPr id="3" name="Содержимое 2"/>
          <p:cNvSpPr>
            <a:spLocks noGrp="1"/>
          </p:cNvSpPr>
          <p:nvPr>
            <p:ph idx="1"/>
          </p:nvPr>
        </p:nvSpPr>
        <p:spPr>
          <a:xfrm>
            <a:off x="457200" y="1071546"/>
            <a:ext cx="8229600" cy="5643602"/>
          </a:xfrm>
        </p:spPr>
        <p:txBody>
          <a:bodyPr>
            <a:normAutofit fontScale="70000" lnSpcReduction="20000"/>
          </a:bodyPr>
          <a:lstStyle/>
          <a:p>
            <a:r>
              <a:rPr lang="ru-RU" dirty="0" smtClean="0"/>
              <a:t>В среднем, взрослый человек за год должен съедать 180 кг овощей и фруктов, тогда весенние авитаминозы ему не страшны. Но россияне по статистике съедают около 85 кг за год. В день на нашем столе должно оказаться не менее 600 граммов живой растительной пищи. Пусть это будут дары с вашего огорода или дачи.</a:t>
            </a:r>
          </a:p>
          <a:p>
            <a:r>
              <a:rPr lang="ru-RU" b="1" dirty="0" smtClean="0"/>
              <a:t>Ягоды</a:t>
            </a:r>
            <a:r>
              <a:rPr lang="ru-RU" dirty="0" smtClean="0"/>
              <a:t> - настоящий кладезь витаминов. Малину можно использовать как природный аспирин, чернику, бруснику и клюкву - как антибиотики. В крыжовнике и чернике содержится янтарная кислота, необходимая для поддержания иммунитета. Не меньше полезных веществ в облепихе, черноплодной и красной рябине.</a:t>
            </a:r>
          </a:p>
          <a:p>
            <a:r>
              <a:rPr lang="ru-RU" dirty="0" smtClean="0"/>
              <a:t>Возьмите за правило хотя бы в летне-осенний период пить овощные и фруктовые соки. Это могут быть и </a:t>
            </a:r>
            <a:r>
              <a:rPr lang="ru-RU" dirty="0" err="1" smtClean="0"/>
              <a:t>купажные</a:t>
            </a:r>
            <a:r>
              <a:rPr lang="ru-RU" dirty="0" smtClean="0"/>
              <a:t> соки, то есть сочетание двух или нескольких овощей или фруктов. Яблочно-морковный сок обеспечит сердце </a:t>
            </a:r>
            <a:r>
              <a:rPr lang="ru-RU" dirty="0" err="1" smtClean="0"/>
              <a:t>бета-каротином</a:t>
            </a:r>
            <a:r>
              <a:rPr lang="ru-RU" dirty="0" smtClean="0"/>
              <a:t>, который укрепляет сосудистую стенку и сердечную мышцу, яблоко - железом и клетчаткой. Сок из свеклы поможет бороться с артериальной гипертонией (50 граммов сока свеклы плюс 100 граммов сока моркови нужно принимать 1-2 раза в день по полстакана до еды в течение 10 дней), выведет из организма вредные вещества (радионуклиды, соли тяжелых металлов) и явится хорошим профилактическим средством против развития </a:t>
            </a:r>
            <a:r>
              <a:rPr lang="ru-RU" dirty="0" err="1" smtClean="0"/>
              <a:t>онкозаболеваний</a:t>
            </a:r>
            <a:r>
              <a:rPr lang="ru-RU" dirty="0" smtClean="0"/>
              <a:t>. Сок из свежей капусты необходим людям с излишним весом и проблемным желудком.</a:t>
            </a:r>
          </a:p>
          <a:p>
            <a:r>
              <a:rPr lang="ru-RU" dirty="0" smtClean="0"/>
              <a:t>Овощные и фруктовые соки полезны всем, если их пить за 30 минут до еды или через 1,5-2 часа после еды. </a:t>
            </a:r>
          </a:p>
          <a:p>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274638"/>
            <a:ext cx="9001156" cy="368280"/>
          </a:xfrm>
        </p:spPr>
        <p:txBody>
          <a:bodyPr>
            <a:normAutofit fontScale="90000"/>
          </a:bodyPr>
          <a:lstStyle/>
          <a:p>
            <a:r>
              <a:rPr lang="ru-RU" sz="2000" dirty="0" smtClean="0">
                <a:latin typeface="Times New Roman" pitchFamily="18" charset="0"/>
                <a:cs typeface="Times New Roman" pitchFamily="18" charset="0"/>
              </a:rPr>
              <a:t>В следующей ступени пирамиды - мясо, рыба, птица и молочные продукты.</a:t>
            </a:r>
            <a:r>
              <a:rPr lang="ru-RU" sz="2000" dirty="0" smtClean="0"/>
              <a:t/>
            </a:r>
            <a:br>
              <a:rPr lang="ru-RU" sz="2000" dirty="0" smtClean="0"/>
            </a:br>
            <a:endParaRPr lang="ru-RU" sz="2000" dirty="0"/>
          </a:p>
        </p:txBody>
      </p:sp>
      <p:sp>
        <p:nvSpPr>
          <p:cNvPr id="3" name="Содержимое 2"/>
          <p:cNvSpPr>
            <a:spLocks noGrp="1"/>
          </p:cNvSpPr>
          <p:nvPr>
            <p:ph idx="1"/>
          </p:nvPr>
        </p:nvSpPr>
        <p:spPr>
          <a:xfrm>
            <a:off x="457200" y="642918"/>
            <a:ext cx="8229600" cy="6000792"/>
          </a:xfrm>
        </p:spPr>
        <p:txBody>
          <a:bodyPr>
            <a:normAutofit lnSpcReduction="10000"/>
          </a:bodyPr>
          <a:lstStyle/>
          <a:p>
            <a:r>
              <a:rPr lang="ru-RU" sz="1400" dirty="0" smtClean="0"/>
              <a:t>Мы привыкли считать этот набор основным и главным. Но мясо - это животный белок. На его усвоение требуется 6-8 часов, то есть в 7-9 раз больше энергии, чем на углеводы. Мясо не содержит витаминов и </a:t>
            </a:r>
            <a:r>
              <a:rPr lang="ru-RU" sz="1400" dirty="0" err="1" smtClean="0"/>
              <a:t>энзимов</a:t>
            </a:r>
            <a:r>
              <a:rPr lang="ru-RU" sz="1400" dirty="0" smtClean="0"/>
              <a:t> (ускорителей пищеварения), поэтому наш организм для его расщепления направляет ферменты и витамины из своих резервов, практически ослабляя себя. Вот чем объясняется чувство сонливости после обильного употребления мясных блюд. Почки, печень, сердце и легкие работают с большим напряжением, чтобы переварить съеденное. Надо постараться контролировать количество пищи и перед мясным блюдом пожевать салат или винегрет из сырых овощей и зелень. Недаром говорят, что горцы и чабаны едят много мяса, но еще больше употребляют при этом зелени. Регулярное употребление мяса напрягает обменные процессы в организме, что приводит к преждевременному старению. Рационально употреблять мясо 2-3 раза в неделю в количестве 100-150 граммов в день.</a:t>
            </a:r>
          </a:p>
          <a:p>
            <a:r>
              <a:rPr lang="ru-RU" sz="1400" dirty="0" smtClean="0"/>
              <a:t>Сардельки, сосиски, колбасы и другие мясные "деликатесы" включают в себя различные искусственные пищевые добавки, консерванты, наполнители и поэтому вряд ли приносят пользу.</a:t>
            </a:r>
          </a:p>
          <a:p>
            <a:r>
              <a:rPr lang="ru-RU" sz="1400" dirty="0" smtClean="0"/>
              <a:t>Другое дело - рыба. Она тоже содержит белок, но, в отличие от мяса, в рыбе почти в пять раз меньше соединительной ткани, что обеспечивает ее быстрое </a:t>
            </a:r>
            <a:r>
              <a:rPr lang="ru-RU" sz="1400" dirty="0" err="1" smtClean="0"/>
              <a:t>разваривание</a:t>
            </a:r>
            <a:r>
              <a:rPr lang="ru-RU" sz="1400" dirty="0" smtClean="0"/>
              <a:t> и нежную консистенцию после тепловой обработки. Содержащиеся в ней полиненасыщенные жирные кислоты и различные минеральные вещества - йод, фтор, медь и цинк - делают рыбу необходимой для профилактики </a:t>
            </a:r>
            <a:r>
              <a:rPr lang="ru-RU" sz="1400" dirty="0" err="1" smtClean="0"/>
              <a:t>сердечно-сосудистых</a:t>
            </a:r>
            <a:r>
              <a:rPr lang="ru-RU" sz="1400" dirty="0" smtClean="0"/>
              <a:t> заболеваний, артериальной гипертонии и атеросклероза. Повышается сопротивляемость организма инфекциям, улучшается сумеречное зрение, регулируется обмен фосфора и кальция (поэтому рыба необходима детям и людям пожилого возраста!). Полезны и морепродукты - кальмары, мидии, морская капуста.</a:t>
            </a:r>
          </a:p>
          <a:p>
            <a:r>
              <a:rPr lang="ru-RU" sz="1400" dirty="0" smtClean="0"/>
              <a:t>Молоко любят многие. И о том, пить его или не пить, существует масса мнений и споров в научном мире. Бесспорно одно: молоко идеально для растущего организма. Оно является сбалансированным продуктом, обеспечивая организм ребенка практически всем необходимым. В зрелом возрасте, когда построение и рост органов и систем завершен, предпочтительнее кисломолочные продукты - йогурты, кефир, творог, простокваша, которые призваны поддерживать и обеспечивать микрофлору кишечника, кислотно-щелочной баланс и влиять на жировой и углеводный обмены. Очень полезны для здоровья стакан кефира на ночь, а на завтрак йогурт с пониженным содержанием жира. </a:t>
            </a:r>
          </a:p>
          <a:p>
            <a:endParaRPr lang="ru-RU"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200" dirty="0" smtClean="0"/>
              <a:t>На вершине пирамиды здорового питания - соль, сахар и сладости.</a:t>
            </a:r>
            <a:r>
              <a:rPr lang="ru-RU" sz="2400" dirty="0" smtClean="0"/>
              <a:t/>
            </a:r>
            <a:br>
              <a:rPr lang="ru-RU" sz="2400" dirty="0" smtClean="0"/>
            </a:br>
            <a:endParaRPr lang="ru-RU" sz="2400" dirty="0"/>
          </a:p>
        </p:txBody>
      </p:sp>
      <p:sp>
        <p:nvSpPr>
          <p:cNvPr id="3" name="Содержимое 2"/>
          <p:cNvSpPr>
            <a:spLocks noGrp="1"/>
          </p:cNvSpPr>
          <p:nvPr>
            <p:ph idx="1"/>
          </p:nvPr>
        </p:nvSpPr>
        <p:spPr/>
        <p:txBody>
          <a:bodyPr>
            <a:normAutofit fontScale="62500" lnSpcReduction="20000"/>
          </a:bodyPr>
          <a:lstStyle/>
          <a:p>
            <a:r>
              <a:rPr lang="ru-RU" dirty="0" smtClean="0"/>
              <a:t>Как мало им отводится места! Так же мало их должно быть и в нашем рационе. Действительно, излишнее потребление соли приводит порой к четкой цепи диагнозов: гипертоническая болезнь, ожирение, атеросклероз и почечная патология. Любители сахара получают нарушение обмена веществ, диабет, ожирение, мигрень и кариес. Нужно приучать себя и близких минимально употреблять эти продукты: соль - до 6 граммов в день (мы подчас употребляем и 15 граммов), вместо сахара, тортов, конфет - джемы и фрукты. </a:t>
            </a:r>
          </a:p>
          <a:p>
            <a:r>
              <a:rPr lang="ru-RU" dirty="0" smtClean="0"/>
              <a:t>Никогда не поздно пытаться изменить свой образ жизни и пищевые привычки в лучшую сторону, чтобы быть здоровыми духовно и физически, прожить долгую и счастливую жизнь!</a:t>
            </a:r>
          </a:p>
          <a:p>
            <a:r>
              <a:rPr lang="ru-RU" dirty="0" smtClean="0"/>
              <a:t>Нежный организм подростка особенно нуждается в правильном сбалансированном питании, поскольку он интенсивно растет, развивается, продолжают формироваться все системы организма, особенно скелет и чрезвычайно чувствительная в этом периоде жизни центральная нервная система. Она нуждается в необходимом количестве строительного материала, обеспечивающего проводимость нервных импульсов и развитие психических процессов. Именно поэтому очень важно в этом возрасте следить за тем, что вы едите и придерживаетесь ли режима питания в течение дня.</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TotalTime>
  <Words>1676</Words>
  <Application>Microsoft Office PowerPoint</Application>
  <PresentationFormat>Экран (4:3)</PresentationFormat>
  <Paragraphs>64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Поток</vt:lpstr>
      <vt:lpstr>"Пирамида здорового питания" </vt:lpstr>
      <vt:lpstr>Слайд 2</vt:lpstr>
      <vt:lpstr>Факторы, влияющие на наше здоровье:</vt:lpstr>
      <vt:lpstr>Слайд 4</vt:lpstr>
      <vt:lpstr>Подведем итоги.</vt:lpstr>
      <vt:lpstr>Рекомендации</vt:lpstr>
      <vt:lpstr>Вторая ступень пирамиды - это фрукты и овощи. </vt:lpstr>
      <vt:lpstr>В следующей ступени пирамиды - мясо, рыба, птица и молочные продукты. </vt:lpstr>
      <vt:lpstr>На вершине пирамиды здорового питания - соль, сахар и сладости. </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ORGRES</dc:creator>
  <cp:lastModifiedBy>ORGRES</cp:lastModifiedBy>
  <cp:revision>8</cp:revision>
  <dcterms:created xsi:type="dcterms:W3CDTF">2021-02-28T15:30:10Z</dcterms:created>
  <dcterms:modified xsi:type="dcterms:W3CDTF">2021-03-18T13:01:57Z</dcterms:modified>
</cp:coreProperties>
</file>